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76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1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F9CAB-7CCA-47D7-AE0B-9B87B942D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182BFF-3934-467D-849B-7FD5ED2B8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24038-615D-4F29-A9DF-533E5716B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141F-398B-4B4F-A0A0-21BF682E5D86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C8008-8DCC-40A0-A02B-34781B3B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DC9B-3B69-4829-8546-2270A38A2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565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8ACEE-34BF-4D1F-87C5-DA519E788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070209-D256-43C3-B017-C9E8DB695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BEC71-C46F-4479-A80F-628B2666F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141F-398B-4B4F-A0A0-21BF682E5D86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5635E-AEBC-42D4-92F3-88A076A7A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7DBDD-4214-48D4-B416-9F23028D5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788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AC3A07-4E29-4123-930B-632E21D6AE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F06199-0DD2-452F-950D-12765A598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D2F6F-2A31-4784-A287-D4D4B5889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141F-398B-4B4F-A0A0-21BF682E5D86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B641B-81A3-4B7A-A5B9-EE9787A4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6DAE-3B60-4EC1-AA12-960151724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08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13BE7-64A4-4CA2-98AA-B2C212028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247C2-1B17-4B3C-8C00-D021B3F2B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50522-5081-40EB-A5BA-116A86999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141F-398B-4B4F-A0A0-21BF682E5D86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E1D51-DF4E-4C26-A3C6-D78A97F93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FAD73-AA77-4252-8A12-A6E67E927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7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D68DE-AF94-4A74-97C7-6E624EBD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FA9BD-F1D1-4504-8504-75A8493D0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12CE0-1ACC-4875-88B2-59A13208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141F-398B-4B4F-A0A0-21BF682E5D86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56617-516E-4364-9724-FC9F40DBB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37E81-473A-47A3-A9FE-B03E9321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112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FB6F0-5667-48CA-A192-B2F72B90F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BE8A0-FFDE-4417-9D9E-84DCE97A6A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A0D67-8CCB-46A6-9B10-755A711CF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1F235-4E29-4DDE-A995-D8AD1A4A7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141F-398B-4B4F-A0A0-21BF682E5D86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6D6E31-F301-4F90-B80B-7A355E527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4C7B5-F5F0-4202-9D26-46090B36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4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24104-60DF-42C8-89FD-7A7C3B1D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E98D0-2BB5-454E-BBB4-94F3047B5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2CFAD-582F-49BA-A3BE-877090FB6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4BB138-058B-4C9F-A999-6CADA502A6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22704C-2D7E-4812-813E-0817D4DF77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073BEB-2DD6-4685-B66A-0481EFBB5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141F-398B-4B4F-A0A0-21BF682E5D86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01815E-0C8C-471F-A0D1-5DD8D8046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6F3CE2-081C-4D93-9D2A-D35B7A262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0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55D41-7023-4AD3-8C84-ECE4BB093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84B55F-2143-4542-AADE-05CBBFE20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141F-398B-4B4F-A0A0-21BF682E5D86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F8D70B-97CB-49E9-B55C-6BE9534D2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ADE95C-46E0-490B-8661-8BB6F1414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01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994546-C2B7-489A-B28D-4C2F5EBBD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141F-398B-4B4F-A0A0-21BF682E5D86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432D64-C836-4598-8688-59F60E181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1083F-BFF8-44D3-97A0-1A365912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969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85D78-5C01-4AE3-B649-2423166E7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A88FD-DB9A-4F12-B7A2-7D34566B1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941CE5-4781-4609-9397-CF61368E2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A5753B-FE41-427F-805D-CF1A2385D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141F-398B-4B4F-A0A0-21BF682E5D86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7D4443-5763-4609-B7E0-4E140259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FEA1C-6820-4E0F-BB9C-336D3A863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511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A7F10-8C14-4AB6-9EFD-952C10D1B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0F3D7A-36F0-4FCD-A7F6-0D8CE4A6E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5ADA83-D69F-4769-9BE9-B8CF15241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10125-25CF-495D-9E44-6058548FD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141F-398B-4B4F-A0A0-21BF682E5D86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B402B-BB8A-4F09-B816-01230B619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5264F8-5058-4C2E-9632-6B6D244E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2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034753-00BC-4095-94A7-D75B7FA41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DE6AA-A7E0-4774-B6F8-D762989F5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FF592-5102-459C-BB96-DBF6E9DDC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A141F-398B-4B4F-A0A0-21BF682E5D86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05AD0-CFE0-44A2-AA18-9D1F6F934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087C0-9564-46F3-B67E-43E6B87C3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26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po.org.uk/digitalresource/mozarts-clarinet-concerto-3rd-movement-rondo-repertoire-unlocked/" TargetMode="Externa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Mqx0lgmTHY?si=u3I-4RUEt3ba9U1i" TargetMode="External"/><Relationship Id="rId4" Type="http://schemas.openxmlformats.org/officeDocument/2006/relationships/hyperlink" Target="https://www.youtube.com/watch?v=WMqx0lgmTH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"/><Relationship Id="rId4" Type="http://schemas.openxmlformats.org/officeDocument/2006/relationships/image" Target="../media/image8.t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"/><Relationship Id="rId5" Type="http://schemas.openxmlformats.org/officeDocument/2006/relationships/image" Target="../media/image11.tif"/><Relationship Id="rId4" Type="http://schemas.openxmlformats.org/officeDocument/2006/relationships/image" Target="../media/image10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588FE2-05B7-4DB3-9EEA-13E2B50F5C9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406" y="348792"/>
            <a:ext cx="5885188" cy="14613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713571-9F73-4136-9BCC-EA8D57ED09FF}"/>
              </a:ext>
            </a:extLst>
          </p:cNvPr>
          <p:cNvSpPr txBox="1"/>
          <p:nvPr/>
        </p:nvSpPr>
        <p:spPr>
          <a:xfrm>
            <a:off x="6868897" y="2443525"/>
            <a:ext cx="4792910" cy="2585323"/>
          </a:xfrm>
          <a:prstGeom prst="rect">
            <a:avLst/>
          </a:prstGeom>
          <a:solidFill>
            <a:srgbClr val="F5118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Inter"/>
              </a:rPr>
              <a:t>GCSE </a:t>
            </a:r>
            <a:r>
              <a:rPr lang="en-GB" sz="5400" b="1" dirty="0" err="1">
                <a:solidFill>
                  <a:schemeClr val="bg1"/>
                </a:solidFill>
                <a:latin typeface="Inter"/>
              </a:rPr>
              <a:t>BrightSparks</a:t>
            </a:r>
            <a:endParaRPr lang="en-GB" sz="5400" b="1" dirty="0">
              <a:solidFill>
                <a:schemeClr val="bg1"/>
              </a:solidFill>
              <a:latin typeface="Inter"/>
            </a:endParaRPr>
          </a:p>
          <a:p>
            <a:pPr algn="ctr"/>
            <a:r>
              <a:rPr lang="en-GB" sz="5400" b="1" dirty="0">
                <a:solidFill>
                  <a:schemeClr val="bg1"/>
                </a:solidFill>
                <a:latin typeface="Inter"/>
              </a:rPr>
              <a:t>Resources </a:t>
            </a:r>
          </a:p>
        </p:txBody>
      </p:sp>
      <p:pic>
        <p:nvPicPr>
          <p:cNvPr id="6" name="Picture 2" descr="Homepage - LPO">
            <a:extLst>
              <a:ext uri="{FF2B5EF4-FFF2-40B4-BE49-F238E27FC236}">
                <a16:creationId xmlns:a16="http://schemas.microsoft.com/office/drawing/2014/main" id="{D06FD3A8-74F0-4743-B6F6-C126D138B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93" y="1986449"/>
            <a:ext cx="5246424" cy="349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656F7D3-03DC-4571-A998-B04755E29082}"/>
              </a:ext>
            </a:extLst>
          </p:cNvPr>
          <p:cNvSpPr/>
          <p:nvPr/>
        </p:nvSpPr>
        <p:spPr>
          <a:xfrm>
            <a:off x="105406" y="5652830"/>
            <a:ext cx="120865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 err="1">
                <a:latin typeface="Inter"/>
                <a:ea typeface="Calibri" panose="020F0502020204030204" pitchFamily="34" charset="0"/>
              </a:rPr>
              <a:t>BrightSparks</a:t>
            </a:r>
            <a:r>
              <a:rPr lang="en-GB" i="1" dirty="0">
                <a:latin typeface="Inter"/>
                <a:ea typeface="Calibri" panose="020F0502020204030204" pitchFamily="34" charset="0"/>
              </a:rPr>
              <a:t> is generously funded by the Rothschild Foundation with additional support from the Candide Trust, </a:t>
            </a:r>
            <a:r>
              <a:rPr lang="en-GB" i="1" dirty="0" err="1">
                <a:latin typeface="Inter"/>
                <a:ea typeface="Calibri" panose="020F0502020204030204" pitchFamily="34" charset="0"/>
              </a:rPr>
              <a:t>Dunard</a:t>
            </a:r>
            <a:r>
              <a:rPr lang="en-GB" i="1" dirty="0">
                <a:latin typeface="Inter"/>
                <a:ea typeface="Calibri" panose="020F0502020204030204" pitchFamily="34" charset="0"/>
              </a:rPr>
              <a:t> Fund, Rivers Foundation, Mr &amp; Mrs Philip Kan, Gill and Julian Simmonds</a:t>
            </a:r>
          </a:p>
          <a:p>
            <a:pPr algn="ctr"/>
            <a:r>
              <a:rPr lang="en-GB" sz="1600" dirty="0">
                <a:effectLst/>
                <a:latin typeface="Inter"/>
                <a:ea typeface="Calibri" panose="020F0502020204030204" pitchFamily="34" charset="0"/>
              </a:rPr>
              <a:t>© Rachel Leach and the London Philharmonic Orchestra 2023</a:t>
            </a:r>
          </a:p>
        </p:txBody>
      </p:sp>
    </p:spTree>
    <p:extLst>
      <p:ext uri="{BB962C8B-B14F-4D97-AF65-F5344CB8AC3E}">
        <p14:creationId xmlns:p14="http://schemas.microsoft.com/office/powerpoint/2010/main" val="415503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9EB7D-83E4-4573-8F29-4E2626463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194" y="4829154"/>
            <a:ext cx="11881607" cy="1086861"/>
          </a:xfrm>
        </p:spPr>
        <p:txBody>
          <a:bodyPr>
            <a:normAutofit/>
          </a:bodyPr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2400" dirty="0"/>
              <a:t>There is a descending sequence from the orchestra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2400" dirty="0"/>
              <a:t>This takes us to the dominant key of Bb and the first episode</a:t>
            </a:r>
          </a:p>
        </p:txBody>
      </p:sp>
      <p:pic>
        <p:nvPicPr>
          <p:cNvPr id="8" name="Picture 7" descr="A sheet of music with notes&#10;&#10;Description automatically generated">
            <a:extLst>
              <a:ext uri="{FF2B5EF4-FFF2-40B4-BE49-F238E27FC236}">
                <a16:creationId xmlns:a16="http://schemas.microsoft.com/office/drawing/2014/main" id="{64095096-36E7-4227-97FB-7A38BCC8B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756" y="909659"/>
            <a:ext cx="9628484" cy="328327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FC2B112-28D5-4B5B-A743-3680E3F5F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47" y="127436"/>
            <a:ext cx="10836966" cy="614686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Theme A (bars 36–38)</a:t>
            </a:r>
          </a:p>
        </p:txBody>
      </p:sp>
    </p:spTree>
    <p:extLst>
      <p:ext uri="{BB962C8B-B14F-4D97-AF65-F5344CB8AC3E}">
        <p14:creationId xmlns:p14="http://schemas.microsoft.com/office/powerpoint/2010/main" val="4135027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8FDE5-0E9A-404A-8C9F-DC14414B0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47" y="1054079"/>
            <a:ext cx="10515600" cy="5027977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After Theme A we hear the first episode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The solo horn introduces new material accompanied by sustained string chords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We are in the dominant key (Bb)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Violins imitate while the horn adds a </a:t>
            </a:r>
            <a:r>
              <a:rPr lang="en-GB" dirty="0">
                <a:solidFill>
                  <a:srgbClr val="F5118C"/>
                </a:solidFill>
              </a:rPr>
              <a:t>countermelody </a:t>
            </a:r>
            <a:r>
              <a:rPr lang="en-GB" dirty="0"/>
              <a:t>(a second melody)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At bar 46 four detached chords are answered by a rising arpeggio and falling scale from the horn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The chords then repeat and are answered by an extended reply from the solo horn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At bar 60, several devices are combined – there is an 8 bar </a:t>
            </a:r>
            <a:r>
              <a:rPr lang="en-GB" dirty="0">
                <a:solidFill>
                  <a:srgbClr val="F5118C"/>
                </a:solidFill>
              </a:rPr>
              <a:t>dominant pedal </a:t>
            </a:r>
            <a:r>
              <a:rPr lang="en-GB" dirty="0"/>
              <a:t>in the lower strings, an ascending sequence in the upper strings, and a descending chromatic scale in the horn which takes us back to Theme A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C2B112-28D5-4B5B-A743-3680E3F5FFA5}"/>
              </a:ext>
            </a:extLst>
          </p:cNvPr>
          <p:cNvSpPr txBox="1">
            <a:spLocks/>
          </p:cNvSpPr>
          <p:nvPr/>
        </p:nvSpPr>
        <p:spPr>
          <a:xfrm>
            <a:off x="824947" y="353939"/>
            <a:ext cx="10836966" cy="6146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First episode (bars 38–67)</a:t>
            </a:r>
          </a:p>
        </p:txBody>
      </p:sp>
    </p:spTree>
    <p:extLst>
      <p:ext uri="{BB962C8B-B14F-4D97-AF65-F5344CB8AC3E}">
        <p14:creationId xmlns:p14="http://schemas.microsoft.com/office/powerpoint/2010/main" val="369651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9AB3A-04EA-4991-86BE-698E8466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Theme A (bars 68–83)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8FDE5-0E9A-404A-8C9F-DC14414B0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97"/>
            <a:ext cx="10515600" cy="5027977"/>
          </a:xfrm>
        </p:spPr>
        <p:txBody>
          <a:bodyPr>
            <a:normAutofit/>
          </a:bodyPr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Theme A returns in the solo horn followed by the orchestra, as before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819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9AB3A-04EA-4991-86BE-698E8466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Second episode (bars 84–120)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8FDE5-0E9A-404A-8C9F-DC14414B0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97"/>
            <a:ext cx="10515600" cy="5027977"/>
          </a:xfrm>
        </p:spPr>
        <p:txBody>
          <a:bodyPr>
            <a:normAutofit/>
          </a:bodyPr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 In bar 84, three repeated notes announce the second episode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The first phrase is in C minor, and the second phrase is in Ab major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Mozart uses material from earlier but in a new key (Ab major)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In bar 114, perfect cadences and a descending sequence take us back to the home key and Theme A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154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9AB3A-04EA-4991-86BE-698E8466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Theme A (bars 121–152)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8FDE5-0E9A-404A-8C9F-DC14414B0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97"/>
            <a:ext cx="10515600" cy="5027977"/>
          </a:xfrm>
        </p:spPr>
        <p:txBody>
          <a:bodyPr>
            <a:normAutofit/>
          </a:bodyPr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Theme A returns in the solo horn followed by the orchestra, as before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In bar 137 the second phrase of the rondo repeats but this time turns minor before modulating to the dominant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We then  hear a repeat of bars 32-37 but this time in Bb major, ready for the third episode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788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9AB3A-04EA-4991-86BE-698E8466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Third episode (bars 153–178)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8FDE5-0E9A-404A-8C9F-DC14414B0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97"/>
            <a:ext cx="10515600" cy="5027977"/>
          </a:xfrm>
        </p:spPr>
        <p:txBody>
          <a:bodyPr>
            <a:normAutofit/>
          </a:bodyPr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 The same as the first episode but now in the tonic key (Eb major)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A hunting horn fanfare is added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Bar 161 is a repeat of bar 46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There is a pause on the dominant 7</a:t>
            </a:r>
            <a:r>
              <a:rPr lang="en-GB" baseline="30000" dirty="0"/>
              <a:t>th</a:t>
            </a:r>
            <a:r>
              <a:rPr lang="en-GB" dirty="0"/>
              <a:t> for the </a:t>
            </a:r>
            <a:r>
              <a:rPr lang="en-GB" dirty="0">
                <a:solidFill>
                  <a:srgbClr val="F5118C"/>
                </a:solidFill>
              </a:rPr>
              <a:t>cadenza</a:t>
            </a:r>
            <a:r>
              <a:rPr lang="en-GB" dirty="0"/>
              <a:t>, a short improvised section by the soloist</a:t>
            </a:r>
          </a:p>
        </p:txBody>
      </p:sp>
    </p:spTree>
    <p:extLst>
      <p:ext uri="{BB962C8B-B14F-4D97-AF65-F5344CB8AC3E}">
        <p14:creationId xmlns:p14="http://schemas.microsoft.com/office/powerpoint/2010/main" val="3952338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9AB3A-04EA-4991-86BE-698E8466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Theme A (bars 179–204)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8FDE5-0E9A-404A-8C9F-DC14414B0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97"/>
            <a:ext cx="10515600" cy="5027977"/>
          </a:xfrm>
        </p:spPr>
        <p:txBody>
          <a:bodyPr>
            <a:normAutofit/>
          </a:bodyPr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Theme A returns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The solo horn introduces the melody as before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The orchestral repeat is extended and returns to the home key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There are two perfect cadences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At bar 198 a segment of the rondo theme is repeated with different harmony and an </a:t>
            </a:r>
            <a:r>
              <a:rPr lang="en-GB" dirty="0">
                <a:solidFill>
                  <a:srgbClr val="F5118C"/>
                </a:solidFill>
              </a:rPr>
              <a:t>interrupted cadence </a:t>
            </a:r>
            <a:r>
              <a:rPr lang="en-GB" dirty="0"/>
              <a:t>(Chord V-VI), then a perfect cadence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421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9AB3A-04EA-4991-86BE-698E8466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Coda (bars 205–end)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8FDE5-0E9A-404A-8C9F-DC14414B0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97"/>
            <a:ext cx="10515600" cy="5027977"/>
          </a:xfrm>
        </p:spPr>
        <p:txBody>
          <a:bodyPr>
            <a:normAutofit/>
          </a:bodyPr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The coda is the ending section of the piece, which re-establishes the home key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Features alternating tonic and dominant harmony over a tonic </a:t>
            </a:r>
            <a:r>
              <a:rPr lang="en-GB" dirty="0">
                <a:solidFill>
                  <a:srgbClr val="F5118C"/>
                </a:solidFill>
              </a:rPr>
              <a:t>pedal </a:t>
            </a:r>
            <a:r>
              <a:rPr lang="en-GB" dirty="0"/>
              <a:t>(a long note underpinning the texture and harmony)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Soloist plays arpeggios which show the full range of the instrument</a:t>
            </a:r>
          </a:p>
        </p:txBody>
      </p:sp>
    </p:spTree>
    <p:extLst>
      <p:ext uri="{BB962C8B-B14F-4D97-AF65-F5344CB8AC3E}">
        <p14:creationId xmlns:p14="http://schemas.microsoft.com/office/powerpoint/2010/main" val="58114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5451785-6E61-46B4-BF24-CC1399764477}"/>
              </a:ext>
            </a:extLst>
          </p:cNvPr>
          <p:cNvSpPr txBox="1"/>
          <p:nvPr/>
        </p:nvSpPr>
        <p:spPr>
          <a:xfrm>
            <a:off x="134223" y="251670"/>
            <a:ext cx="55381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Inter"/>
              </a:rPr>
              <a:t>Wolfgang Amadeus Mozart</a:t>
            </a:r>
          </a:p>
          <a:p>
            <a:r>
              <a:rPr lang="en-GB" sz="3200" dirty="0">
                <a:latin typeface="Inter"/>
              </a:rPr>
              <a:t>(1756–1791)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8684BD-7DBC-41D9-AF8C-5591AB335323}"/>
              </a:ext>
            </a:extLst>
          </p:cNvPr>
          <p:cNvSpPr txBox="1"/>
          <p:nvPr/>
        </p:nvSpPr>
        <p:spPr>
          <a:xfrm>
            <a:off x="357809" y="2535001"/>
            <a:ext cx="61911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Inter"/>
              </a:rPr>
              <a:t>Horn Concerto No. 4</a:t>
            </a:r>
          </a:p>
          <a:p>
            <a:pPr algn="ctr"/>
            <a:r>
              <a:rPr lang="en-GB" sz="4800" b="1" dirty="0">
                <a:latin typeface="Inter"/>
              </a:rPr>
              <a:t>Third Movement:</a:t>
            </a:r>
          </a:p>
          <a:p>
            <a:pPr algn="ctr"/>
            <a:r>
              <a:rPr lang="en-GB" sz="4800" b="1" dirty="0">
                <a:latin typeface="Inter"/>
              </a:rPr>
              <a:t>Rondo</a:t>
            </a:r>
          </a:p>
          <a:p>
            <a:pPr algn="ctr"/>
            <a:r>
              <a:rPr lang="en-GB" sz="3200" dirty="0">
                <a:latin typeface="Inter"/>
              </a:rPr>
              <a:t>(1786)</a:t>
            </a:r>
          </a:p>
        </p:txBody>
      </p:sp>
      <p:pic>
        <p:nvPicPr>
          <p:cNvPr id="1026" name="Picture 2" descr="Wolfgang-amadeus-mozart 1-revert - PICRYL - Public Domain Media Search  Engine Public Domain Search">
            <a:extLst>
              <a:ext uri="{FF2B5EF4-FFF2-40B4-BE49-F238E27FC236}">
                <a16:creationId xmlns:a16="http://schemas.microsoft.com/office/drawing/2014/main" id="{0B9954E5-5617-4FF8-B729-BD2FDB8EC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" r="10916"/>
          <a:stretch/>
        </p:blipFill>
        <p:spPr bwMode="auto">
          <a:xfrm>
            <a:off x="6878972" y="-53236"/>
            <a:ext cx="5313028" cy="705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548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9AB3A-04EA-4991-86BE-698E8466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is a </a:t>
            </a:r>
            <a:r>
              <a:rPr lang="en-GB" b="1" dirty="0">
                <a:solidFill>
                  <a:srgbClr val="F5118C"/>
                </a:solidFill>
              </a:rPr>
              <a:t>concerto</a:t>
            </a:r>
            <a:r>
              <a:rPr lang="en-GB" b="1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8FDE5-0E9A-404A-8C9F-DC14414B0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97"/>
            <a:ext cx="10515600" cy="5027977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/>
              <a:t>In the Baroque period (c.1650–1750), there were two main types of concerto: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200" dirty="0"/>
              <a:t>Solo concerto = one soloist and orchestra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200" dirty="0"/>
              <a:t>Concerto </a:t>
            </a:r>
            <a:r>
              <a:rPr lang="en-GB" sz="3200" dirty="0" err="1"/>
              <a:t>grosso</a:t>
            </a:r>
            <a:r>
              <a:rPr lang="en-GB" sz="3200" dirty="0"/>
              <a:t> = small group of soloists (concertino) and accompanying group (</a:t>
            </a:r>
            <a:r>
              <a:rPr lang="en-GB" sz="3200" dirty="0" err="1"/>
              <a:t>ripieno</a:t>
            </a:r>
            <a:r>
              <a:rPr lang="en-GB" sz="3200" dirty="0"/>
              <a:t>)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/>
              <a:t>In the Classical period (c.1750–1820), the solo concerto became prominent, and was usually made up of three movements: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200" dirty="0"/>
              <a:t>First movement – fast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200" dirty="0"/>
              <a:t>Second movement – slow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200" dirty="0"/>
              <a:t>Third movement – fast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63479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5451785-6E61-46B4-BF24-CC1399764477}"/>
              </a:ext>
            </a:extLst>
          </p:cNvPr>
          <p:cNvSpPr txBox="1"/>
          <p:nvPr/>
        </p:nvSpPr>
        <p:spPr>
          <a:xfrm>
            <a:off x="134223" y="251670"/>
            <a:ext cx="55381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Inter"/>
              </a:rPr>
              <a:t>Wolfgang Amadeus Mozart</a:t>
            </a:r>
          </a:p>
          <a:p>
            <a:r>
              <a:rPr lang="en-GB" sz="3200" dirty="0">
                <a:latin typeface="Inter"/>
              </a:rPr>
              <a:t>(1756–1791)</a:t>
            </a:r>
          </a:p>
        </p:txBody>
      </p:sp>
      <p:pic>
        <p:nvPicPr>
          <p:cNvPr id="1026" name="Picture 2" descr="Wolfgang-amadeus-mozart 1-revert - PICRYL - Public Domain Media Search  Engine Public Domain Search">
            <a:extLst>
              <a:ext uri="{FF2B5EF4-FFF2-40B4-BE49-F238E27FC236}">
                <a16:creationId xmlns:a16="http://schemas.microsoft.com/office/drawing/2014/main" id="{0B9954E5-5617-4FF8-B729-BD2FDB8EC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" r="10916"/>
          <a:stretch/>
        </p:blipFill>
        <p:spPr bwMode="auto">
          <a:xfrm>
            <a:off x="6878972" y="-53236"/>
            <a:ext cx="5313028" cy="705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B67745-A604-45EC-81BE-8C15097FF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24" y="2425437"/>
            <a:ext cx="6568580" cy="4180893"/>
          </a:xfrm>
        </p:spPr>
        <p:txBody>
          <a:bodyPr>
            <a:normAutofit/>
          </a:bodyPr>
          <a:lstStyle/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sz="3200" dirty="0"/>
              <a:t>Mozart is one of the most prolific and influential composers of the Classical period</a:t>
            </a:r>
          </a:p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sz="3200" dirty="0"/>
              <a:t>He was well-known for his concertos, and his </a:t>
            </a:r>
            <a:r>
              <a:rPr lang="en-GB" sz="3200" dirty="0">
                <a:hlinkClick r:id="rId5"/>
              </a:rPr>
              <a:t>clarinet concerto </a:t>
            </a:r>
            <a:r>
              <a:rPr lang="en-GB" sz="3200" dirty="0"/>
              <a:t>is considered by many to be one of his best works. He also wrote concertos for piano, violin, flute and oboe, among other instruments</a:t>
            </a:r>
          </a:p>
        </p:txBody>
      </p:sp>
    </p:spTree>
    <p:extLst>
      <p:ext uri="{BB962C8B-B14F-4D97-AF65-F5344CB8AC3E}">
        <p14:creationId xmlns:p14="http://schemas.microsoft.com/office/powerpoint/2010/main" val="3574164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486BC9B3-8D59-46BA-BAC0-7ED1EBF5911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37918" y="736041"/>
            <a:ext cx="8716161" cy="49028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CDD453-65DB-4B06-A68A-458F359C5F78}"/>
              </a:ext>
            </a:extLst>
          </p:cNvPr>
          <p:cNvSpPr txBox="1"/>
          <p:nvPr/>
        </p:nvSpPr>
        <p:spPr>
          <a:xfrm>
            <a:off x="1671325" y="5891126"/>
            <a:ext cx="8849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>
                <a:solidFill>
                  <a:srgbClr val="F5118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more about the French Horn and Mozart’s Horn Concerto No. 4</a:t>
            </a:r>
            <a:endParaRPr lang="en-GB" sz="2400" u="sng" dirty="0">
              <a:solidFill>
                <a:srgbClr val="F5118C"/>
              </a:solidFill>
            </a:endParaRPr>
          </a:p>
          <a:p>
            <a:pPr algn="ctr"/>
            <a:r>
              <a:rPr lang="en-GB" sz="2400" u="sng" dirty="0">
                <a:solidFill>
                  <a:srgbClr val="F5118C"/>
                </a:solidFill>
              </a:rPr>
              <a:t>https://www.youtube.com/watch?v=WMqx0lgmTHY</a:t>
            </a:r>
          </a:p>
        </p:txBody>
      </p:sp>
    </p:spTree>
    <p:extLst>
      <p:ext uri="{BB962C8B-B14F-4D97-AF65-F5344CB8AC3E}">
        <p14:creationId xmlns:p14="http://schemas.microsoft.com/office/powerpoint/2010/main" val="195739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9AB3A-04EA-4991-86BE-698E8466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is </a:t>
            </a:r>
            <a:r>
              <a:rPr lang="en-GB" b="1" dirty="0">
                <a:solidFill>
                  <a:srgbClr val="F5118C"/>
                </a:solidFill>
              </a:rPr>
              <a:t>Rondo form</a:t>
            </a:r>
            <a:r>
              <a:rPr lang="en-GB" b="1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8FDE5-0E9A-404A-8C9F-DC14414B0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97"/>
            <a:ext cx="10515600" cy="5027977"/>
          </a:xfrm>
        </p:spPr>
        <p:txBody>
          <a:bodyPr>
            <a:normAutofit fontScale="92500"/>
          </a:bodyPr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/>
              <a:t>The third movement of Mozart’s Horn Concerto No. 4 is in Rondo form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/>
              <a:t>Rondo is Italian for ‘round’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/>
              <a:t>Rondo is a musical shape with one recurring idea (idea ‘A’)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/>
              <a:t>The structure is therefore </a:t>
            </a:r>
            <a:r>
              <a:rPr lang="en-GB" sz="3600" dirty="0">
                <a:solidFill>
                  <a:srgbClr val="F5118C"/>
                </a:solidFill>
              </a:rPr>
              <a:t>A-B-A-C-A-D-A etc.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/>
              <a:t>The interspersed sections are called </a:t>
            </a:r>
            <a:r>
              <a:rPr lang="en-GB" sz="3600" dirty="0">
                <a:solidFill>
                  <a:srgbClr val="F5118C"/>
                </a:solidFill>
              </a:rPr>
              <a:t>episodes</a:t>
            </a:r>
          </a:p>
          <a:p>
            <a:pPr marL="0" indent="0">
              <a:buNone/>
            </a:pPr>
            <a:endParaRPr lang="en-GB" sz="3600" dirty="0">
              <a:solidFill>
                <a:srgbClr val="F5118C"/>
              </a:solidFill>
            </a:endParaRPr>
          </a:p>
          <a:p>
            <a:pPr marL="0" indent="0" algn="ctr">
              <a:buNone/>
            </a:pPr>
            <a:r>
              <a:rPr lang="en-GB" sz="3600" dirty="0">
                <a:solidFill>
                  <a:srgbClr val="F5118C"/>
                </a:solidFill>
              </a:rPr>
              <a:t>Let’s explore the recurring theme ‘A’ from the third movement of Mozart’s Horn Concerto…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969304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9EB7D-83E4-4573-8F29-4E2626463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91" y="4452730"/>
            <a:ext cx="12029812" cy="2405269"/>
          </a:xfrm>
        </p:spPr>
        <p:txBody>
          <a:bodyPr>
            <a:noAutofit/>
          </a:bodyPr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2400" dirty="0"/>
              <a:t>This very famous theme has a fanfare-like sound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2400" dirty="0"/>
              <a:t>It starts on the upbeat (</a:t>
            </a:r>
            <a:r>
              <a:rPr lang="en-GB" sz="2400" dirty="0">
                <a:solidFill>
                  <a:srgbClr val="F5118C"/>
                </a:solidFill>
              </a:rPr>
              <a:t>anacrusis</a:t>
            </a:r>
            <a:r>
              <a:rPr lang="en-GB" sz="2400" dirty="0"/>
              <a:t>) and it contains repeated pitches and the outline of a </a:t>
            </a:r>
            <a:r>
              <a:rPr lang="en-GB" sz="2400" dirty="0">
                <a:solidFill>
                  <a:srgbClr val="F5118C"/>
                </a:solidFill>
              </a:rPr>
              <a:t>triad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2400" dirty="0"/>
              <a:t>The key is Eb major and the harmony begins in Eb, moves to Bb (chord V) halfway through and back to Eb at the end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2400" dirty="0"/>
              <a:t>The theme is first played by the horn accompanied by detached chords from the strings, then it’s immediately repeated by orchestra with louder dynamics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FC2B112-28D5-4B5B-A743-3680E3F5F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47" y="127436"/>
            <a:ext cx="10836966" cy="614686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Theme A (bars 1–8)</a:t>
            </a:r>
          </a:p>
        </p:txBody>
      </p:sp>
      <p:pic>
        <p:nvPicPr>
          <p:cNvPr id="6" name="Picture 5" descr="A sheet music with notes&#10;&#10;Description automatically generated">
            <a:extLst>
              <a:ext uri="{FF2B5EF4-FFF2-40B4-BE49-F238E27FC236}">
                <a16:creationId xmlns:a16="http://schemas.microsoft.com/office/drawing/2014/main" id="{BD157472-FDF0-4822-958F-E67990CB6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706" y="742121"/>
            <a:ext cx="6982610" cy="357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72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9EB7D-83E4-4573-8F29-4E2626463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59" y="2116187"/>
            <a:ext cx="11881607" cy="442338"/>
          </a:xfrm>
        </p:spPr>
        <p:txBody>
          <a:bodyPr>
            <a:normAutofit/>
          </a:bodyPr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2400" dirty="0"/>
              <a:t>This theme uses both triads and scales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91C935-F14B-492D-9835-C2397429EB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60"/>
          <a:stretch/>
        </p:blipFill>
        <p:spPr>
          <a:xfrm>
            <a:off x="1653061" y="874300"/>
            <a:ext cx="9180737" cy="1086861"/>
          </a:xfrm>
          <a:prstGeom prst="rect">
            <a:avLst/>
          </a:prstGeom>
        </p:spPr>
      </p:pic>
      <p:pic>
        <p:nvPicPr>
          <p:cNvPr id="8" name="Picture 7" descr="A sheet of music with notes&#10;&#10;Description automatically generated">
            <a:extLst>
              <a:ext uri="{FF2B5EF4-FFF2-40B4-BE49-F238E27FC236}">
                <a16:creationId xmlns:a16="http://schemas.microsoft.com/office/drawing/2014/main" id="{C6268927-A547-484E-BF6D-95FC9D94C3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7091" y="2713551"/>
            <a:ext cx="9612675" cy="28084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7B16538-959A-42CD-A5F7-BAEC79A82B0C}"/>
              </a:ext>
            </a:extLst>
          </p:cNvPr>
          <p:cNvSpPr/>
          <p:nvPr/>
        </p:nvSpPr>
        <p:spPr>
          <a:xfrm>
            <a:off x="210941" y="5676986"/>
            <a:ext cx="11450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2400" dirty="0"/>
              <a:t>At bar 24 there are parallel thirds in the violins and violas, using a descending </a:t>
            </a:r>
            <a:r>
              <a:rPr lang="en-GB" sz="2400" dirty="0">
                <a:solidFill>
                  <a:srgbClr val="F5118C"/>
                </a:solidFill>
              </a:rPr>
              <a:t>sequence</a:t>
            </a:r>
            <a:r>
              <a:rPr lang="en-GB" sz="2400" dirty="0"/>
              <a:t> (sequence means the same material repeated on a different starting pitch)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FC2B112-28D5-4B5B-A743-3680E3F5FFA5}"/>
              </a:ext>
            </a:extLst>
          </p:cNvPr>
          <p:cNvSpPr txBox="1">
            <a:spLocks/>
          </p:cNvSpPr>
          <p:nvPr/>
        </p:nvSpPr>
        <p:spPr>
          <a:xfrm>
            <a:off x="824947" y="127436"/>
            <a:ext cx="10836966" cy="614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Theme A (bars 17–28)</a:t>
            </a:r>
          </a:p>
        </p:txBody>
      </p:sp>
    </p:spTree>
    <p:extLst>
      <p:ext uri="{BB962C8B-B14F-4D97-AF65-F5344CB8AC3E}">
        <p14:creationId xmlns:p14="http://schemas.microsoft.com/office/powerpoint/2010/main" val="2804141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9EB7D-83E4-4573-8F29-4E2626463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626" y="2322879"/>
            <a:ext cx="11881607" cy="1086861"/>
          </a:xfrm>
        </p:spPr>
        <p:txBody>
          <a:bodyPr>
            <a:normAutofit/>
          </a:bodyPr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2400" dirty="0"/>
              <a:t>We are now in the dominant key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2400" dirty="0"/>
              <a:t>This phrase is imitated by the violins</a:t>
            </a:r>
          </a:p>
        </p:txBody>
      </p:sp>
      <p:pic>
        <p:nvPicPr>
          <p:cNvPr id="6" name="Picture 5" descr="A close-up of a music note&#10;&#10;Description automatically generated">
            <a:extLst>
              <a:ext uri="{FF2B5EF4-FFF2-40B4-BE49-F238E27FC236}">
                <a16:creationId xmlns:a16="http://schemas.microsoft.com/office/drawing/2014/main" id="{FC0C7D97-2DE3-4FA1-B7B5-01CBB8A32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869" y="795903"/>
            <a:ext cx="6680257" cy="1412216"/>
          </a:xfrm>
          <a:prstGeom prst="rect">
            <a:avLst/>
          </a:prstGeom>
        </p:spPr>
      </p:pic>
      <p:pic>
        <p:nvPicPr>
          <p:cNvPr id="9" name="Picture 8" descr="A close-up of a music note&#10;&#10;Description automatically generated">
            <a:extLst>
              <a:ext uri="{FF2B5EF4-FFF2-40B4-BE49-F238E27FC236}">
                <a16:creationId xmlns:a16="http://schemas.microsoft.com/office/drawing/2014/main" id="{FEE31A8F-C165-4CEE-8A8C-C23C91D85B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6481" r="8291" b="-1"/>
          <a:stretch/>
        </p:blipFill>
        <p:spPr>
          <a:xfrm>
            <a:off x="2195810" y="3201602"/>
            <a:ext cx="7800374" cy="117454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C3745DC-19CF-4045-9A52-2E7F712AB27D}"/>
              </a:ext>
            </a:extLst>
          </p:cNvPr>
          <p:cNvSpPr txBox="1">
            <a:spLocks/>
          </p:cNvSpPr>
          <p:nvPr/>
        </p:nvSpPr>
        <p:spPr>
          <a:xfrm>
            <a:off x="302625" y="4591761"/>
            <a:ext cx="11881607" cy="1086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2400" dirty="0"/>
              <a:t>Then we have four bars in F, which is the dominant of Bb, so the dominant of the dominant</a:t>
            </a:r>
          </a:p>
          <a:p>
            <a:pPr>
              <a:buFont typeface="Arial" panose="020B0604020202020204" pitchFamily="34" charset="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2400" dirty="0"/>
              <a:t>The horn’s motif is based on bar 3, and we hear it both ‘the right way up’ and inverted twice</a:t>
            </a:r>
          </a:p>
        </p:txBody>
      </p:sp>
      <p:pic>
        <p:nvPicPr>
          <p:cNvPr id="11" name="Picture 10" descr="A black and white image of a treble clef and a treble clef&#10;&#10;Description automatically generated">
            <a:extLst>
              <a:ext uri="{FF2B5EF4-FFF2-40B4-BE49-F238E27FC236}">
                <a16:creationId xmlns:a16="http://schemas.microsoft.com/office/drawing/2014/main" id="{32AEC617-311D-4AA7-A434-306E8A544D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1860" y="5558171"/>
            <a:ext cx="3308273" cy="84980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FC2B112-28D5-4B5B-A743-3680E3F5F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47" y="127436"/>
            <a:ext cx="10836966" cy="614686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Theme A (bars 28–36)</a:t>
            </a:r>
          </a:p>
        </p:txBody>
      </p:sp>
    </p:spTree>
    <p:extLst>
      <p:ext uri="{BB962C8B-B14F-4D97-AF65-F5344CB8AC3E}">
        <p14:creationId xmlns:p14="http://schemas.microsoft.com/office/powerpoint/2010/main" val="2500809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959</Words>
  <Application>Microsoft Office PowerPoint</Application>
  <PresentationFormat>Widescreen</PresentationFormat>
  <Paragraphs>82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Inter</vt:lpstr>
      <vt:lpstr>Office Theme</vt:lpstr>
      <vt:lpstr>PowerPoint Presentation</vt:lpstr>
      <vt:lpstr>PowerPoint Presentation</vt:lpstr>
      <vt:lpstr>What is a concerto?</vt:lpstr>
      <vt:lpstr>PowerPoint Presentation</vt:lpstr>
      <vt:lpstr>PowerPoint Presentation</vt:lpstr>
      <vt:lpstr>What is Rondo form?</vt:lpstr>
      <vt:lpstr>Theme A (bars 1–8)</vt:lpstr>
      <vt:lpstr>PowerPoint Presentation</vt:lpstr>
      <vt:lpstr>Theme A (bars 28–36)</vt:lpstr>
      <vt:lpstr>Theme A (bars 36–38)</vt:lpstr>
      <vt:lpstr>PowerPoint Presentation</vt:lpstr>
      <vt:lpstr>Theme A (bars 68–83)</vt:lpstr>
      <vt:lpstr>Second episode (bars 84–120)</vt:lpstr>
      <vt:lpstr>Theme A (bars 121–152)</vt:lpstr>
      <vt:lpstr>Third episode (bars 153–178)</vt:lpstr>
      <vt:lpstr>Theme A (bars 179–204)</vt:lpstr>
      <vt:lpstr>Coda (bars 205–end)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Smith</dc:creator>
  <cp:lastModifiedBy>Hannah Smith</cp:lastModifiedBy>
  <cp:revision>12</cp:revision>
  <dcterms:created xsi:type="dcterms:W3CDTF">2023-12-05T15:32:47Z</dcterms:created>
  <dcterms:modified xsi:type="dcterms:W3CDTF">2024-01-03T12:26:16Z</dcterms:modified>
</cp:coreProperties>
</file>